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League Gothic" charset="1" panose="00000500000000000000"/>
      <p:regular r:id="rId8"/>
    </p:embeddedFont>
    <p:embeddedFont>
      <p:font typeface="League Gothic Italics" charset="1" panose="000005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 Light" charset="1" panose="00000400000000000000"/>
      <p:regular r:id="rId14"/>
    </p:embeddedFont>
    <p:embeddedFont>
      <p:font typeface="Montserrat Light Bold" charset="1" panose="00000800000000000000"/>
      <p:regular r:id="rId15"/>
    </p:embeddedFont>
    <p:embeddedFont>
      <p:font typeface="Montserrat Light Italics" charset="1" panose="00000400000000000000"/>
      <p:regular r:id="rId16"/>
    </p:embeddedFont>
    <p:embeddedFont>
      <p:font typeface="Montserrat Light Bold Italics" charset="1" panose="00000800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48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55813" y="-264322"/>
            <a:ext cx="10469047" cy="10834659"/>
          </a:xfrm>
          <a:prstGeom prst="rect">
            <a:avLst/>
          </a:prstGeom>
          <a:solidFill>
            <a:srgbClr val="053D5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81075" y="723882"/>
            <a:ext cx="4975543" cy="3814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3000"/>
          </a:blip>
          <a:srcRect l="0" t="0" r="0" b="0"/>
          <a:stretch>
            <a:fillRect/>
          </a:stretch>
        </p:blipFill>
        <p:spPr>
          <a:xfrm flipH="false" flipV="false" rot="0">
            <a:off x="4557831" y="1691929"/>
            <a:ext cx="12530617" cy="70484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795082" y="723882"/>
            <a:ext cx="1835019" cy="184084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62025" y="2060245"/>
            <a:ext cx="6602854" cy="638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10"/>
              </a:lnSpc>
            </a:pPr>
            <a:r>
              <a:rPr lang="en-US" spc="455" sz="9100">
                <a:solidFill>
                  <a:srgbClr val="053D57"/>
                </a:solidFill>
                <a:latin typeface="League Gothic"/>
              </a:rPr>
              <a:t>ANTICIPEZ LES BESOINS EN CONSOMMATION ÉLECTRIQUE DE BÂTIMENTS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1154" y="9025859"/>
            <a:ext cx="8238147" cy="50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pc="139" sz="2800">
                <a:solidFill>
                  <a:srgbClr val="F8FBFD"/>
                </a:solidFill>
                <a:latin typeface="Montserrat Light"/>
              </a:rPr>
              <a:t>Letizia Pichon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7727"/>
            <a:ext cx="16230600" cy="1848995"/>
            <a:chOff x="0" y="0"/>
            <a:chExt cx="21640800" cy="2465327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2465327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10238" y="432737"/>
              <a:ext cx="13418119" cy="156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pc="179" sz="3600">
                  <a:solidFill>
                    <a:srgbClr val="053D57"/>
                  </a:solidFill>
                  <a:latin typeface="Montserrat Classic Bold"/>
                </a:rPr>
                <a:t>MULTIVARIATE ANALYSIS - CORRELATION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6202692" y="9129102"/>
            <a:ext cx="1056608" cy="129198"/>
          </a:xfrm>
          <a:prstGeom prst="rect">
            <a:avLst/>
          </a:prstGeom>
          <a:solidFill>
            <a:srgbClr val="F8FBFD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27936" y="3598995"/>
            <a:ext cx="13903331" cy="14467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377" t="0" r="0" b="0"/>
          <a:stretch>
            <a:fillRect/>
          </a:stretch>
        </p:blipFill>
        <p:spPr>
          <a:xfrm flipH="false" flipV="false" rot="0">
            <a:off x="4685818" y="5045752"/>
            <a:ext cx="11545449" cy="134329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685818" y="6389043"/>
            <a:ext cx="9179036" cy="139119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1960" r="860" b="1960"/>
          <a:stretch>
            <a:fillRect/>
          </a:stretch>
        </p:blipFill>
        <p:spPr>
          <a:xfrm flipH="false" flipV="false" rot="0">
            <a:off x="2327936" y="5014645"/>
            <a:ext cx="2364013" cy="141249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1960" r="860" b="1960"/>
          <a:stretch>
            <a:fillRect/>
          </a:stretch>
        </p:blipFill>
        <p:spPr>
          <a:xfrm flipH="false" flipV="false" rot="0">
            <a:off x="2321805" y="6367743"/>
            <a:ext cx="2364013" cy="141249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7727"/>
            <a:ext cx="16230600" cy="1254765"/>
            <a:chOff x="0" y="0"/>
            <a:chExt cx="21640800" cy="167302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673020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10238" y="432737"/>
              <a:ext cx="13418119" cy="769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pc="179" sz="3600">
                  <a:solidFill>
                    <a:srgbClr val="053D57"/>
                  </a:solidFill>
                  <a:latin typeface="Montserrat Classic Bold"/>
                </a:rPr>
                <a:t>MULTIVARIATE ANALYSIS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65904" y="1972170"/>
            <a:ext cx="12956193" cy="36772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3352" r="0" b="0"/>
          <a:stretch>
            <a:fillRect/>
          </a:stretch>
        </p:blipFill>
        <p:spPr>
          <a:xfrm flipH="false" flipV="false" rot="0">
            <a:off x="2665904" y="5952983"/>
            <a:ext cx="12956193" cy="400342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7727"/>
            <a:ext cx="16230600" cy="1254765"/>
            <a:chOff x="0" y="0"/>
            <a:chExt cx="21640800" cy="167302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673020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10238" y="432737"/>
              <a:ext cx="13418119" cy="769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pc="179" sz="3600">
                  <a:solidFill>
                    <a:srgbClr val="053D57"/>
                  </a:solidFill>
                  <a:latin typeface="Montserrat Classic Bold"/>
                </a:rPr>
                <a:t>MULTIVARIATE ANALYSIS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6202692" y="9129102"/>
            <a:ext cx="1056608" cy="129198"/>
          </a:xfrm>
          <a:prstGeom prst="rect">
            <a:avLst/>
          </a:prstGeom>
          <a:solidFill>
            <a:srgbClr val="F8FBFD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58870" y="1947352"/>
            <a:ext cx="13101827" cy="783249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0000"/>
            </a:blip>
            <a:srcRect l="30259" t="0" r="30259" b="0"/>
            <a:stretch>
              <a:fillRect/>
            </a:stretch>
          </p:blipFill>
          <p:spPr>
            <a:xfrm>
              <a:off x="0" y="0"/>
              <a:ext cx="8128000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30000"/>
            </a:blip>
            <a:srcRect l="29592" t="0" r="29592" b="0"/>
            <a:stretch>
              <a:fillRect/>
            </a:stretch>
          </p:blipFill>
          <p:spPr>
            <a:xfrm>
              <a:off x="8128000" y="0"/>
              <a:ext cx="8128000" cy="137160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alphaModFix amt="30000"/>
            </a:blip>
            <a:srcRect l="30259" t="0" r="30259" b="0"/>
            <a:stretch>
              <a:fillRect/>
            </a:stretch>
          </p:blipFill>
          <p:spPr>
            <a:xfrm>
              <a:off x="16256000" y="0"/>
              <a:ext cx="8128000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-323850" y="4419600"/>
            <a:ext cx="18878550" cy="1447800"/>
            <a:chOff x="0" y="0"/>
            <a:chExt cx="25171400" cy="193040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5171400" cy="1930400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632661" y="574675"/>
              <a:ext cx="1998227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Prédictions de la consommation total d'énargie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54910" y="-247650"/>
            <a:ext cx="3632028" cy="1082040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3" id="3"/>
          <p:cNvSpPr/>
          <p:nvPr/>
        </p:nvSpPr>
        <p:spPr>
          <a:xfrm rot="0">
            <a:off x="15649575" y="9148152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0">
            <a:off x="761658" y="358006"/>
            <a:ext cx="13687784" cy="9515768"/>
          </a:xfrm>
          <a:prstGeom prst="rect">
            <a:avLst/>
          </a:prstGeom>
          <a:solidFill>
            <a:srgbClr val="053D57">
              <a:alpha val="4706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479196" y="574474"/>
            <a:ext cx="12392653" cy="10045225"/>
            <a:chOff x="0" y="0"/>
            <a:chExt cx="16523537" cy="133936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652353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ETAPE 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56763"/>
              <a:ext cx="16523537" cy="12136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 Bold"/>
                </a:rPr>
                <a:t>Création de la Pipeline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Préprocessing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  2. </a:t>
              </a: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Régression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  3. </a:t>
              </a: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Trasfomation par le log de la Target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1389" r="0" b="1389"/>
          <a:stretch>
            <a:fillRect/>
          </a:stretch>
        </p:blipFill>
        <p:spPr>
          <a:xfrm flipH="false" flipV="false" rot="0">
            <a:off x="3652452" y="2779665"/>
            <a:ext cx="7871333" cy="508219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5400000">
            <a:off x="13085770" y="4021292"/>
            <a:ext cx="7213745" cy="12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F8FBFD"/>
                </a:solidFill>
                <a:latin typeface="League Gothic"/>
              </a:rPr>
              <a:t>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54910" y="-247650"/>
            <a:ext cx="3632028" cy="1082040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3" id="3"/>
          <p:cNvSpPr/>
          <p:nvPr/>
        </p:nvSpPr>
        <p:spPr>
          <a:xfrm rot="0">
            <a:off x="15649575" y="9148152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0">
            <a:off x="761658" y="358006"/>
            <a:ext cx="13687784" cy="9515768"/>
          </a:xfrm>
          <a:prstGeom prst="rect">
            <a:avLst/>
          </a:prstGeom>
          <a:solidFill>
            <a:srgbClr val="053D57">
              <a:alpha val="4706"/>
            </a:srgbClr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79196" y="3024344"/>
            <a:ext cx="12262655" cy="574931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479196" y="574474"/>
            <a:ext cx="12392653" cy="3758725"/>
            <a:chOff x="0" y="0"/>
            <a:chExt cx="16523537" cy="50116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652353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ETAPE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56763"/>
              <a:ext cx="16523537" cy="3754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 Bold"/>
                </a:rPr>
                <a:t>Prediction de SiteEnergyUse(kBtu)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  1. </a:t>
              </a: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Entrainement avec hyperparamétres par default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5400000">
            <a:off x="13085770" y="4021292"/>
            <a:ext cx="7213745" cy="12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F8FBFD"/>
                </a:solidFill>
                <a:latin typeface="League Gothic"/>
              </a:rPr>
              <a:t>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54910" y="-247650"/>
            <a:ext cx="3632028" cy="1082040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3" id="3"/>
          <p:cNvSpPr/>
          <p:nvPr/>
        </p:nvSpPr>
        <p:spPr>
          <a:xfrm rot="0">
            <a:off x="15649575" y="9148152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0">
            <a:off x="761658" y="358006"/>
            <a:ext cx="13687784" cy="9515768"/>
          </a:xfrm>
          <a:prstGeom prst="rect">
            <a:avLst/>
          </a:prstGeom>
          <a:solidFill>
            <a:srgbClr val="053D57">
              <a:alpha val="4706"/>
            </a:srgbClr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88318" y="3109440"/>
            <a:ext cx="8716749" cy="616791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479196" y="574474"/>
            <a:ext cx="12392653" cy="2044225"/>
            <a:chOff x="0" y="0"/>
            <a:chExt cx="16523537" cy="27256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652353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ETAPE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56763"/>
              <a:ext cx="16523537" cy="146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 Bold"/>
                </a:rPr>
                <a:t>Prediction de SiteEnergyUse(kBtu)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  2. </a:t>
              </a: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Learning Curve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5400000">
            <a:off x="13085770" y="4021292"/>
            <a:ext cx="7213745" cy="12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F8FBFD"/>
                </a:solidFill>
                <a:latin typeface="League Gothic"/>
              </a:rPr>
              <a:t>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54910" y="-247650"/>
            <a:ext cx="3632028" cy="1082040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3" id="3"/>
          <p:cNvSpPr/>
          <p:nvPr/>
        </p:nvSpPr>
        <p:spPr>
          <a:xfrm rot="0">
            <a:off x="15649575" y="9148152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0">
            <a:off x="761658" y="358006"/>
            <a:ext cx="13687784" cy="9515768"/>
          </a:xfrm>
          <a:prstGeom prst="rect">
            <a:avLst/>
          </a:prstGeom>
          <a:solidFill>
            <a:srgbClr val="053D57">
              <a:alpha val="4706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479196" y="574474"/>
            <a:ext cx="12392653" cy="7759225"/>
            <a:chOff x="0" y="0"/>
            <a:chExt cx="16523537" cy="103456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652353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ETAPE 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56763"/>
              <a:ext cx="16523537" cy="908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 Bold"/>
                </a:rPr>
                <a:t>Prediction de SiteEnergyUse(kBtu)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  3. </a:t>
              </a: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Tuning des paramétres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Outil:</a:t>
              </a: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Hyperopt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Meilleur model: XGBRegressor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Meilleure R carré: 0.77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3085770" y="4021292"/>
            <a:ext cx="7213745" cy="12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F8FBFD"/>
                </a:solidFill>
                <a:latin typeface="League Gothic"/>
              </a:rPr>
              <a:t>REGRESSION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443917" y="4635573"/>
            <a:ext cx="6773920" cy="494163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020771" y="318824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54910" y="-247650"/>
            <a:ext cx="3632028" cy="1082040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3" id="3"/>
          <p:cNvSpPr/>
          <p:nvPr/>
        </p:nvSpPr>
        <p:spPr>
          <a:xfrm rot="0">
            <a:off x="15649575" y="9148152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0">
            <a:off x="761658" y="358006"/>
            <a:ext cx="13687784" cy="9515768"/>
          </a:xfrm>
          <a:prstGeom prst="rect">
            <a:avLst/>
          </a:prstGeom>
          <a:solidFill>
            <a:srgbClr val="053D57">
              <a:alpha val="4706"/>
            </a:srgbClr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53702" y="2994432"/>
            <a:ext cx="6023186" cy="393585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39412" y="5348054"/>
            <a:ext cx="6053615" cy="431270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479196" y="574474"/>
            <a:ext cx="12392653" cy="2044225"/>
            <a:chOff x="0" y="0"/>
            <a:chExt cx="16523537" cy="27256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652353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ETAPE 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56763"/>
              <a:ext cx="16523537" cy="146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 Bold"/>
                </a:rPr>
                <a:t>Prediction de SiteEnergyUse(kBtu)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  4. </a:t>
              </a: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Residual Plot et nuage des points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5400000">
            <a:off x="13085770" y="4021292"/>
            <a:ext cx="7213745" cy="12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F8FBFD"/>
                </a:solidFill>
                <a:latin typeface="League Gothic"/>
              </a:rPr>
              <a:t>REGRESSION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54910" y="-247650"/>
            <a:ext cx="3632028" cy="1082040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3" id="3"/>
          <p:cNvSpPr/>
          <p:nvPr/>
        </p:nvSpPr>
        <p:spPr>
          <a:xfrm rot="0">
            <a:off x="15649575" y="9148152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0">
            <a:off x="761658" y="358006"/>
            <a:ext cx="13687784" cy="9515768"/>
          </a:xfrm>
          <a:prstGeom prst="rect">
            <a:avLst/>
          </a:prstGeom>
          <a:solidFill>
            <a:srgbClr val="053D57">
              <a:alpha val="4706"/>
            </a:srgbClr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63315" y="2280962"/>
            <a:ext cx="7137515" cy="742510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479196" y="574474"/>
            <a:ext cx="12392653" cy="6044725"/>
            <a:chOff x="0" y="0"/>
            <a:chExt cx="16523537" cy="80596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652353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ETAPE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56763"/>
              <a:ext cx="16523537" cy="6802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 Bold"/>
                </a:rPr>
                <a:t>Prediction de SiteEnergyUse(kBtu)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  5. </a:t>
              </a: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Feature importance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Sur le meilleur model 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XGBRFRegressor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5400000">
            <a:off x="13085770" y="4021292"/>
            <a:ext cx="7213745" cy="12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F8FBFD"/>
                </a:solidFill>
                <a:latin typeface="League Gothic"/>
              </a:rPr>
              <a:t>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6000"/>
          </a:blip>
          <a:srcRect l="0" t="14712" r="0" b="14712"/>
          <a:stretch>
            <a:fillRect/>
          </a:stretch>
        </p:blipFill>
        <p:spPr>
          <a:xfrm flipH="false" flipV="false" rot="0">
            <a:off x="4074560" y="-311859"/>
            <a:ext cx="14330163" cy="1443936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438150" y="4476750"/>
            <a:ext cx="19050000" cy="478155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585913"/>
            <a:ext cx="1335820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053D57"/>
                </a:solidFill>
                <a:latin typeface="League Gothic"/>
              </a:rPr>
              <a:t>PRÉSENTATION DE LA MISSION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690042" y="511360"/>
            <a:ext cx="3376635" cy="338735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872" t="0" r="22883" b="0"/>
          <a:stretch>
            <a:fillRect/>
          </a:stretch>
        </p:blipFill>
        <p:spPr>
          <a:xfrm flipH="false" flipV="false" rot="-5400000">
            <a:off x="6882371" y="6800998"/>
            <a:ext cx="4452869" cy="1201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41226" y="6674578"/>
            <a:ext cx="929303" cy="42399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8775" y="5410200"/>
            <a:ext cx="3740882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pc="30" sz="3000">
                <a:solidFill>
                  <a:srgbClr val="F8FBFD"/>
                </a:solidFill>
                <a:latin typeface="Montserrat Light"/>
              </a:rPr>
              <a:t> Prédire:</a:t>
            </a:r>
          </a:p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pc="30" sz="3000">
                <a:solidFill>
                  <a:srgbClr val="F8FBFD"/>
                </a:solidFill>
                <a:latin typeface="Montserrat Light"/>
              </a:rPr>
              <a:t>consommation totale d’énergie</a:t>
            </a:r>
          </a:p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pc="30" sz="3000">
                <a:solidFill>
                  <a:srgbClr val="F8FBFD"/>
                </a:solidFill>
                <a:latin typeface="Montserrat Light"/>
              </a:rPr>
              <a:t>émissions de CO2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27960" y="5753100"/>
            <a:ext cx="3740882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pc="30" sz="3000">
                <a:solidFill>
                  <a:srgbClr val="F8FBFD"/>
                </a:solidFill>
                <a:latin typeface="Montserrat Light"/>
              </a:rPr>
              <a:t>Evaluer l'intéret de </a:t>
            </a:r>
          </a:p>
          <a:p>
            <a:pPr>
              <a:lnSpc>
                <a:spcPts val="4500"/>
              </a:lnSpc>
            </a:pPr>
            <a:r>
              <a:rPr lang="en-US" spc="30" sz="3000">
                <a:solidFill>
                  <a:srgbClr val="F8FBFD"/>
                </a:solidFill>
                <a:latin typeface="Montserrat Light"/>
              </a:rPr>
              <a:t>l'ENERGY STAR score pour la prédiction du CO2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77410" y="6553200"/>
            <a:ext cx="226585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pc="30" sz="3000">
                <a:solidFill>
                  <a:srgbClr val="F8FBFD"/>
                </a:solidFill>
                <a:latin typeface="Montserrat Light"/>
              </a:rPr>
              <a:t>Régression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47118" y="6286500"/>
            <a:ext cx="374088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pc="30" sz="3000">
                <a:solidFill>
                  <a:srgbClr val="F8FBFD"/>
                </a:solidFill>
                <a:latin typeface="Montserrat Light"/>
              </a:rPr>
              <a:t>Comparaison de performances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25390" y="6674578"/>
            <a:ext cx="929303" cy="42399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783148" y="9544616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0000"/>
            </a:blip>
            <a:srcRect l="30259" t="0" r="30259" b="0"/>
            <a:stretch>
              <a:fillRect/>
            </a:stretch>
          </p:blipFill>
          <p:spPr>
            <a:xfrm>
              <a:off x="0" y="0"/>
              <a:ext cx="8128000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30000"/>
            </a:blip>
            <a:srcRect l="29592" t="0" r="29592" b="0"/>
            <a:stretch>
              <a:fillRect/>
            </a:stretch>
          </p:blipFill>
          <p:spPr>
            <a:xfrm>
              <a:off x="8128000" y="0"/>
              <a:ext cx="8128000" cy="137160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alphaModFix amt="30000"/>
            </a:blip>
            <a:srcRect l="30259" t="0" r="30259" b="0"/>
            <a:stretch>
              <a:fillRect/>
            </a:stretch>
          </p:blipFill>
          <p:spPr>
            <a:xfrm>
              <a:off x="16256000" y="0"/>
              <a:ext cx="8128000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-323850" y="4419600"/>
            <a:ext cx="18878550" cy="1447800"/>
            <a:chOff x="0" y="0"/>
            <a:chExt cx="25171400" cy="193040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5171400" cy="1930400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632661" y="574675"/>
              <a:ext cx="1998227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Prédiction de l'émission du CO2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54910" y="-247650"/>
            <a:ext cx="3632028" cy="1082040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3" id="3"/>
          <p:cNvSpPr/>
          <p:nvPr/>
        </p:nvSpPr>
        <p:spPr>
          <a:xfrm rot="0">
            <a:off x="15649575" y="9148152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0">
            <a:off x="761658" y="358006"/>
            <a:ext cx="13687784" cy="9515768"/>
          </a:xfrm>
          <a:prstGeom prst="rect">
            <a:avLst/>
          </a:prstGeom>
          <a:solidFill>
            <a:srgbClr val="053D57">
              <a:alpha val="4706"/>
            </a:srgbClr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79196" y="4635573"/>
            <a:ext cx="12530146" cy="191769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479196" y="574474"/>
            <a:ext cx="12392653" cy="2615725"/>
            <a:chOff x="0" y="0"/>
            <a:chExt cx="16523537" cy="34876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652353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ETAPE 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56763"/>
              <a:ext cx="16523537" cy="223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 Bold"/>
                </a:rPr>
                <a:t>Prédiction de l'émission du CO2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Utilisation du meilleur model : XGBoost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  1. </a:t>
              </a: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Comparaison des résultats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5400000">
            <a:off x="13085770" y="4021292"/>
            <a:ext cx="7213745" cy="12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F8FBFD"/>
                </a:solidFill>
                <a:latin typeface="League Gothic"/>
              </a:rPr>
              <a:t>REGRESSION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47943" y="7235155"/>
            <a:ext cx="12392653" cy="2042195"/>
            <a:chOff x="0" y="0"/>
            <a:chExt cx="16523537" cy="272292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16523537" cy="696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54057"/>
              <a:ext cx="16523537" cy="146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 Bold"/>
                </a:rPr>
                <a:t>Intéret de l'ENERGYSTARSCORE</a:t>
              </a:r>
            </a:p>
            <a:p>
              <a:pPr>
                <a:lnSpc>
                  <a:spcPts val="45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54910" y="-247650"/>
            <a:ext cx="3632028" cy="1082040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3" id="3"/>
          <p:cNvSpPr/>
          <p:nvPr/>
        </p:nvSpPr>
        <p:spPr>
          <a:xfrm rot="0">
            <a:off x="15649575" y="9148152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0">
            <a:off x="761658" y="358006"/>
            <a:ext cx="13687784" cy="9515768"/>
          </a:xfrm>
          <a:prstGeom prst="rect">
            <a:avLst/>
          </a:prstGeom>
          <a:solidFill>
            <a:srgbClr val="053D57">
              <a:alpha val="4706"/>
            </a:srgbClr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12137" y="2943224"/>
            <a:ext cx="8905549" cy="633412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479196" y="574474"/>
            <a:ext cx="12392653" cy="2044225"/>
            <a:chOff x="0" y="0"/>
            <a:chExt cx="16523537" cy="27256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652353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ETAPE 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56763"/>
              <a:ext cx="16523537" cy="146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 Bold"/>
                </a:rPr>
                <a:t>Prédiction de l'émission du CO2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  2. Learning Curve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5400000">
            <a:off x="13085770" y="4021292"/>
            <a:ext cx="7213745" cy="12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F8FBFD"/>
                </a:solidFill>
                <a:latin typeface="League Gothic"/>
              </a:rPr>
              <a:t>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54910" y="-247650"/>
            <a:ext cx="3632028" cy="1082040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3" id="3"/>
          <p:cNvSpPr/>
          <p:nvPr/>
        </p:nvSpPr>
        <p:spPr>
          <a:xfrm rot="0">
            <a:off x="15649575" y="9148152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0">
            <a:off x="761658" y="358006"/>
            <a:ext cx="13687784" cy="9515768"/>
          </a:xfrm>
          <a:prstGeom prst="rect">
            <a:avLst/>
          </a:prstGeom>
          <a:solidFill>
            <a:srgbClr val="053D57">
              <a:alpha val="4706"/>
            </a:srgbClr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60232" y="3048032"/>
            <a:ext cx="5845319" cy="622931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479196" y="574474"/>
            <a:ext cx="12392653" cy="4901725"/>
            <a:chOff x="0" y="0"/>
            <a:chExt cx="16523537" cy="65356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652353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ETAPE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56763"/>
              <a:ext cx="16523537" cy="527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 Bold"/>
                </a:rPr>
                <a:t>Prédiction de l'émission du CO2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  4. </a:t>
              </a: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Feature importance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5400000">
            <a:off x="13085770" y="4021292"/>
            <a:ext cx="7213745" cy="12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F8FBFD"/>
                </a:solidFill>
                <a:latin typeface="League Gothic"/>
              </a:rPr>
              <a:t>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954910" y="-247650"/>
            <a:ext cx="3632028" cy="1082040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3" id="3"/>
          <p:cNvSpPr/>
          <p:nvPr/>
        </p:nvSpPr>
        <p:spPr>
          <a:xfrm rot="0">
            <a:off x="15649575" y="9148152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sp>
        <p:nvSpPr>
          <p:cNvPr name="AutoShape 4" id="4"/>
          <p:cNvSpPr/>
          <p:nvPr/>
        </p:nvSpPr>
        <p:spPr>
          <a:xfrm rot="0">
            <a:off x="761658" y="358006"/>
            <a:ext cx="13687784" cy="9515768"/>
          </a:xfrm>
          <a:prstGeom prst="rect">
            <a:avLst/>
          </a:prstGeom>
          <a:solidFill>
            <a:srgbClr val="053D57">
              <a:alpha val="4706"/>
            </a:srgbClr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72413" y="3089383"/>
            <a:ext cx="8850105" cy="560634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479196" y="574474"/>
            <a:ext cx="12392653" cy="2044225"/>
            <a:chOff x="0" y="0"/>
            <a:chExt cx="16523537" cy="27256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652353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ETAPE 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56763"/>
              <a:ext cx="16523537" cy="146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 Bold"/>
                </a:rPr>
                <a:t>Prédiction de l'émission du CO2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  3. Residual Plot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5400000">
            <a:off x="13085770" y="4021292"/>
            <a:ext cx="7213745" cy="122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F8FBFD"/>
                </a:solidFill>
                <a:latin typeface="League Gothic"/>
              </a:rPr>
              <a:t>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59959" y="9544616"/>
            <a:ext cx="492892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410450" y="-342900"/>
            <a:ext cx="9848850" cy="9601200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3" id="3"/>
          <p:cNvSpPr/>
          <p:nvPr/>
        </p:nvSpPr>
        <p:spPr>
          <a:xfrm rot="0">
            <a:off x="-390525" y="1028700"/>
            <a:ext cx="19069050" cy="7143750"/>
          </a:xfrm>
          <a:prstGeom prst="rect">
            <a:avLst/>
          </a:prstGeom>
          <a:solidFill>
            <a:srgbClr val="053D57">
              <a:alpha val="4706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028700" y="9129102"/>
            <a:ext cx="1056608" cy="129198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028700" y="3829064"/>
            <a:ext cx="5269282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720" sz="8000">
                <a:solidFill>
                  <a:srgbClr val="053D57"/>
                </a:solidFill>
                <a:latin typeface="League Gothic"/>
              </a:rPr>
              <a:t>CONCLUSION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353129" y="2267919"/>
            <a:ext cx="7963492" cy="5067819"/>
            <a:chOff x="0" y="0"/>
            <a:chExt cx="10617989" cy="675709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609677" cy="696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312" y="2663681"/>
              <a:ext cx="10609677" cy="1420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F8FBFD"/>
                  </a:solidFill>
                  <a:latin typeface="Montserrat Light"/>
                </a:rPr>
                <a:t>INFORMATIONS INTÉRESSANTES EN PLUS: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312" y="6060642"/>
              <a:ext cx="10609677" cy="696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082905" y="1667844"/>
            <a:ext cx="663556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pc="30" sz="3000">
                <a:solidFill>
                  <a:srgbClr val="FDFDFC"/>
                </a:solidFill>
                <a:latin typeface="Montserrat Light"/>
              </a:rPr>
              <a:t>Performances satisfaisantes</a:t>
            </a:r>
          </a:p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pc="30" sz="3000">
                <a:solidFill>
                  <a:srgbClr val="FDFDFC"/>
                </a:solidFill>
                <a:latin typeface="Montserrat Light"/>
              </a:rPr>
              <a:t>Interet du ENERGYSTARSCORE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53129" y="5948287"/>
            <a:ext cx="5560354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pc="30" sz="3000">
                <a:solidFill>
                  <a:srgbClr val="FDFDFC"/>
                </a:solidFill>
                <a:latin typeface="Montserrat Light"/>
              </a:rPr>
              <a:t>Informations sur l'usage </a:t>
            </a:r>
          </a:p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pc="30" sz="3000">
                <a:solidFill>
                  <a:srgbClr val="FDFDFC"/>
                </a:solidFill>
                <a:latin typeface="Montserrat Light"/>
              </a:rPr>
              <a:t>Informations sur la méteo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0000"/>
            </a:blip>
            <a:srcRect l="30259" t="0" r="30259" b="0"/>
            <a:stretch>
              <a:fillRect/>
            </a:stretch>
          </p:blipFill>
          <p:spPr>
            <a:xfrm>
              <a:off x="0" y="0"/>
              <a:ext cx="8128000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30000"/>
            </a:blip>
            <a:srcRect l="29592" t="0" r="29592" b="0"/>
            <a:stretch>
              <a:fillRect/>
            </a:stretch>
          </p:blipFill>
          <p:spPr>
            <a:xfrm>
              <a:off x="8128000" y="0"/>
              <a:ext cx="8128000" cy="137160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alphaModFix amt="30000"/>
            </a:blip>
            <a:srcRect l="30259" t="0" r="30259" b="0"/>
            <a:stretch>
              <a:fillRect/>
            </a:stretch>
          </p:blipFill>
          <p:spPr>
            <a:xfrm>
              <a:off x="16256000" y="0"/>
              <a:ext cx="8128000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-323850" y="4419600"/>
            <a:ext cx="18878550" cy="1447800"/>
            <a:chOff x="0" y="0"/>
            <a:chExt cx="25171400" cy="193040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5171400" cy="1930400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632661" y="574675"/>
              <a:ext cx="1998227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Questions?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0000"/>
            </a:blip>
            <a:srcRect l="30259" t="0" r="30259" b="0"/>
            <a:stretch>
              <a:fillRect/>
            </a:stretch>
          </p:blipFill>
          <p:spPr>
            <a:xfrm>
              <a:off x="0" y="0"/>
              <a:ext cx="8128000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30000"/>
            </a:blip>
            <a:srcRect l="29592" t="0" r="29592" b="0"/>
            <a:stretch>
              <a:fillRect/>
            </a:stretch>
          </p:blipFill>
          <p:spPr>
            <a:xfrm>
              <a:off x="8128000" y="0"/>
              <a:ext cx="8128000" cy="137160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alphaModFix amt="30000"/>
            </a:blip>
            <a:srcRect l="30259" t="0" r="30259" b="0"/>
            <a:stretch>
              <a:fillRect/>
            </a:stretch>
          </p:blipFill>
          <p:spPr>
            <a:xfrm>
              <a:off x="16256000" y="0"/>
              <a:ext cx="8128000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-323850" y="4419600"/>
            <a:ext cx="18878550" cy="1447800"/>
            <a:chOff x="0" y="0"/>
            <a:chExt cx="25171400" cy="193040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5171400" cy="1930400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632661" y="574675"/>
              <a:ext cx="1998227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Merci pour votre attention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37779" r="0" b="0"/>
          <a:stretch>
            <a:fillRect/>
          </a:stretch>
        </p:blipFill>
        <p:spPr>
          <a:xfrm flipH="false" flipV="false" rot="0">
            <a:off x="3520854" y="-357019"/>
            <a:ext cx="11703491" cy="1092976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400050" y="-342900"/>
            <a:ext cx="9963150" cy="9601200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630243" y="6810375"/>
            <a:ext cx="6629057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pc="720" sz="8000">
                <a:solidFill>
                  <a:srgbClr val="F8FBFD"/>
                </a:solidFill>
                <a:latin typeface="League Gothic"/>
              </a:rPr>
              <a:t>PRÉSENTATION DES DONNÉES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6202692" y="1028700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7614358" cy="6923541"/>
            <a:chOff x="0" y="0"/>
            <a:chExt cx="10152477" cy="92313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0152477" cy="1425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JEU DE DONNÉES HÉBERGÉ PAR LA VILLE DE SEATTLE.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78064"/>
              <a:ext cx="10152477" cy="755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Deux DataFrame:</a:t>
              </a: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- relevés de consommation 2015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(3340 lignes et 46 colonnes)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- relevés de consommation 2016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  (3376 lignes et 45 colonnes)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  <a:r>
                <a:rPr lang="en-US" spc="30" u="sng" sz="3000">
                  <a:solidFill>
                    <a:srgbClr val="053D57"/>
                  </a:solidFill>
                  <a:latin typeface="Montserrat Light"/>
                </a:rPr>
                <a:t>Deux types d'informations: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- Informations sur les batiments</a:t>
              </a:r>
            </a:p>
            <a:p>
              <a:pPr>
                <a:lnSpc>
                  <a:spcPts val="4500"/>
                </a:lnSpc>
              </a:pPr>
              <a:r>
                <a:rPr lang="en-US" spc="30" sz="3000">
                  <a:solidFill>
                    <a:srgbClr val="053D57"/>
                  </a:solidFill>
                  <a:latin typeface="Montserrat Light"/>
                </a:rPr>
                <a:t>- Relevés de consommation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783148" y="9544616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88830"/>
            <a:ext cx="7233355" cy="3010511"/>
            <a:chOff x="0" y="0"/>
            <a:chExt cx="9644473" cy="401401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9644473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pc="720" sz="8000">
                  <a:solidFill>
                    <a:srgbClr val="F8FBFD"/>
                  </a:solidFill>
                  <a:latin typeface="League Gothic"/>
                </a:rPr>
                <a:t>DÉFINITION DE LA TARGET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0" y="3841750"/>
              <a:ext cx="1408811" cy="172264"/>
            </a:xfrm>
            <a:prstGeom prst="rect">
              <a:avLst/>
            </a:prstGeom>
            <a:solidFill>
              <a:srgbClr val="97BCC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44100" y="5431300"/>
            <a:ext cx="7315200" cy="1259086"/>
            <a:chOff x="0" y="0"/>
            <a:chExt cx="9753600" cy="1678781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9753600" cy="1678781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26061" y="475615"/>
              <a:ext cx="8501477" cy="698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SITE ENERGY USE (KBTU)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44100" y="7828913"/>
            <a:ext cx="7315200" cy="1259086"/>
            <a:chOff x="0" y="0"/>
            <a:chExt cx="9753600" cy="1678781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9753600" cy="1678781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26061" y="475615"/>
              <a:ext cx="8501477" cy="698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053D57"/>
                  </a:solidFill>
                  <a:latin typeface="Montserrat Light"/>
                </a:rPr>
                <a:t>TOTAL GHG EMISSIONS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79348" y="5956889"/>
            <a:ext cx="929303" cy="42399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35850" y="5736993"/>
            <a:ext cx="7374599" cy="64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pc="35" sz="3599">
                <a:solidFill>
                  <a:srgbClr val="F8FBFD"/>
                </a:solidFill>
                <a:latin typeface="Montserrat Light"/>
              </a:rPr>
              <a:t>C</a:t>
            </a:r>
            <a:r>
              <a:rPr lang="en-US" spc="35" sz="3599">
                <a:solidFill>
                  <a:srgbClr val="F8FBFD"/>
                </a:solidFill>
                <a:latin typeface="Montserrat Light"/>
              </a:rPr>
              <a:t>onsommation totale d’énergie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56596" y="8300883"/>
            <a:ext cx="4218554" cy="64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pc="35" sz="3599">
                <a:solidFill>
                  <a:srgbClr val="F8FBFD"/>
                </a:solidFill>
                <a:latin typeface="Montserrat Light"/>
              </a:rPr>
              <a:t>E</a:t>
            </a:r>
            <a:r>
              <a:rPr lang="en-US" spc="35" sz="3599">
                <a:solidFill>
                  <a:srgbClr val="F8FBFD"/>
                </a:solidFill>
                <a:latin typeface="Montserrat Light"/>
              </a:rPr>
              <a:t>missions de CO2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79348" y="8458456"/>
            <a:ext cx="929303" cy="42399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783148" y="9544616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38125" y="3856462"/>
            <a:ext cx="3924300" cy="5401838"/>
          </a:xfrm>
          <a:prstGeom prst="rect">
            <a:avLst/>
          </a:prstGeom>
          <a:solidFill>
            <a:srgbClr val="053D5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30767" t="0" r="23270" b="0"/>
          <a:stretch>
            <a:fillRect/>
          </a:stretch>
        </p:blipFill>
        <p:spPr>
          <a:xfrm flipH="false" flipV="false" rot="0">
            <a:off x="11144250" y="-273759"/>
            <a:ext cx="7474391" cy="1083451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4314825" y="3856462"/>
            <a:ext cx="3924300" cy="5401838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5" id="5"/>
          <p:cNvSpPr/>
          <p:nvPr/>
        </p:nvSpPr>
        <p:spPr>
          <a:xfrm rot="0">
            <a:off x="8391525" y="3856462"/>
            <a:ext cx="3924300" cy="5401838"/>
          </a:xfrm>
          <a:prstGeom prst="rect">
            <a:avLst/>
          </a:prstGeom>
          <a:solidFill>
            <a:srgbClr val="053D57"/>
          </a:solidFill>
        </p:spPr>
      </p:sp>
      <p:sp>
        <p:nvSpPr>
          <p:cNvPr name="AutoShape 6" id="6"/>
          <p:cNvSpPr/>
          <p:nvPr/>
        </p:nvSpPr>
        <p:spPr>
          <a:xfrm rot="0">
            <a:off x="16227233" y="1896281"/>
            <a:ext cx="1056608" cy="129198"/>
          </a:xfrm>
          <a:prstGeom prst="rect">
            <a:avLst/>
          </a:prstGeom>
          <a:solidFill>
            <a:srgbClr val="053D57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2521"/>
          <a:stretch>
            <a:fillRect/>
          </a:stretch>
        </p:blipFill>
        <p:spPr>
          <a:xfrm flipH="false" flipV="false" rot="0">
            <a:off x="8397060" y="7615649"/>
            <a:ext cx="3918765" cy="8406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87535" y="4834549"/>
            <a:ext cx="5767115" cy="342661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97744"/>
            <a:ext cx="8928808" cy="185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69"/>
              </a:lnSpc>
            </a:pPr>
            <a:r>
              <a:rPr lang="en-US" spc="54" sz="5499">
                <a:solidFill>
                  <a:srgbClr val="053D57"/>
                </a:solidFill>
                <a:latin typeface="Montserrat Classic Bold"/>
              </a:rPr>
              <a:t>Différences entre les</a:t>
            </a:r>
          </a:p>
          <a:p>
            <a:pPr>
              <a:lnSpc>
                <a:spcPts val="7370"/>
              </a:lnSpc>
            </a:pPr>
            <a:r>
              <a:rPr lang="en-US" spc="54" sz="5500">
                <a:solidFill>
                  <a:srgbClr val="053D57"/>
                </a:solidFill>
                <a:latin typeface="Montserrat Classic Bold"/>
              </a:rPr>
              <a:t>Dataframes 2015 - 2016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79096" y="4442585"/>
            <a:ext cx="3042358" cy="4013698"/>
            <a:chOff x="0" y="0"/>
            <a:chExt cx="4056477" cy="535159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4056477" cy="698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F8FBFD"/>
                  </a:solidFill>
                  <a:latin typeface="Montserrat Light"/>
                </a:rPr>
                <a:t>COLONNES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13794"/>
              <a:ext cx="4056477" cy="4137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26" sz="2600">
                  <a:solidFill>
                    <a:srgbClr val="F8FBFD"/>
                  </a:solidFill>
                  <a:latin typeface="Montserrat Light"/>
                </a:rPr>
                <a:t>Pas les memes colonnes</a:t>
              </a:r>
            </a:p>
            <a:p>
              <a:pPr>
                <a:lnSpc>
                  <a:spcPts val="2250"/>
                </a:lnSpc>
              </a:pPr>
              <a:r>
                <a:rPr lang="en-US" spc="15" sz="1500">
                  <a:solidFill>
                    <a:srgbClr val="F8FBFD"/>
                  </a:solidFill>
                  <a:latin typeface="Montserrat Light"/>
                </a:rPr>
                <a:t>ex: 2010 Census Tracts absent en 2016</a:t>
              </a:r>
            </a:p>
            <a:p>
              <a:pPr>
                <a:lnSpc>
                  <a:spcPts val="2250"/>
                </a:lnSpc>
              </a:pPr>
            </a:p>
            <a:p>
              <a:pPr>
                <a:lnSpc>
                  <a:spcPts val="3900"/>
                </a:lnSpc>
              </a:pPr>
              <a:r>
                <a:rPr lang="en-US" spc="26" sz="2600">
                  <a:solidFill>
                    <a:srgbClr val="F8FBFD"/>
                  </a:solidFill>
                  <a:latin typeface="Montserrat Light"/>
                </a:rPr>
                <a:t>Pas les memes noms</a:t>
              </a:r>
            </a:p>
            <a:p>
              <a:pPr>
                <a:lnSpc>
                  <a:spcPts val="2250"/>
                </a:lnSpc>
              </a:pPr>
              <a:r>
                <a:rPr lang="en-US" spc="15" sz="1500">
                  <a:solidFill>
                    <a:srgbClr val="F8FBFD"/>
                  </a:solidFill>
                  <a:latin typeface="Montserrat Light"/>
                </a:rPr>
                <a:t>Zip ≠ ZipCode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55796" y="4442585"/>
            <a:ext cx="3042358" cy="2849879"/>
            <a:chOff x="0" y="0"/>
            <a:chExt cx="4056477" cy="379983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405647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F8FBFD"/>
                  </a:solidFill>
                  <a:latin typeface="Montserrat Light"/>
                </a:rPr>
                <a:t>IMMEUBLES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13974"/>
              <a:ext cx="4056477" cy="2585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26" sz="2600">
                  <a:solidFill>
                    <a:srgbClr val="F8FBFD"/>
                  </a:solidFill>
                  <a:latin typeface="Montserrat Light"/>
                </a:rPr>
                <a:t>148 immeubles sont présents dans une seule dataframe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32496" y="4442585"/>
            <a:ext cx="3042358" cy="2849879"/>
            <a:chOff x="0" y="0"/>
            <a:chExt cx="4056477" cy="379983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4056477" cy="699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F8FBFD"/>
                  </a:solidFill>
                  <a:latin typeface="Montserrat Light"/>
                </a:rPr>
                <a:t>TARGET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13974"/>
              <a:ext cx="4056477" cy="2585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pc="26" sz="2600">
                  <a:solidFill>
                    <a:srgbClr val="F8FBFD"/>
                  </a:solidFill>
                  <a:latin typeface="Montserrat Light"/>
                </a:rPr>
                <a:t>2016 : target moyenne et mediane plus elevées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783148" y="9544616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00" r="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307756"/>
            <a:ext cx="13725012" cy="91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0"/>
              </a:lnSpc>
            </a:pPr>
            <a:r>
              <a:rPr lang="en-US" spc="54" sz="5500">
                <a:solidFill>
                  <a:srgbClr val="F8FBFD"/>
                </a:solidFill>
                <a:latin typeface="Montserrat Classic Bold"/>
              </a:rPr>
              <a:t>Data cleaning &amp; feature engineering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215086"/>
            <a:ext cx="7070407" cy="1281808"/>
            <a:chOff x="0" y="0"/>
            <a:chExt cx="9427209" cy="17090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179732" y="-28575"/>
              <a:ext cx="8247477" cy="121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pc="140" sz="2800">
                  <a:solidFill>
                    <a:srgbClr val="F8FBFD"/>
                  </a:solidFill>
                  <a:latin typeface="Montserrat Classic"/>
                </a:rPr>
                <a:t>FILTRE SUR LES IMMEUBLES RÉSIDENTIELS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179732" y="1104521"/>
              <a:ext cx="8247477" cy="604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90170"/>
              <a:ext cx="546100" cy="546100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7BCC7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6202692" y="1673860"/>
            <a:ext cx="1056608" cy="129198"/>
          </a:xfrm>
          <a:prstGeom prst="rect">
            <a:avLst/>
          </a:prstGeom>
          <a:solidFill>
            <a:srgbClr val="97BCC7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028700" y="5623005"/>
            <a:ext cx="7070407" cy="1281808"/>
            <a:chOff x="0" y="0"/>
            <a:chExt cx="9427209" cy="170907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179732" y="-28575"/>
              <a:ext cx="8247477" cy="121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pc="140" sz="2800">
                  <a:solidFill>
                    <a:srgbClr val="F8FBFD"/>
                  </a:solidFill>
                  <a:latin typeface="Montserrat Classic"/>
                </a:rPr>
                <a:t>REGROUPPER LES CATEGORY TYPES EN 5 CATÉGORIES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79732" y="1104521"/>
              <a:ext cx="8247477" cy="604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90170"/>
              <a:ext cx="546100" cy="546100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7BCC7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1028700" y="7976492"/>
            <a:ext cx="7070407" cy="1281808"/>
            <a:chOff x="0" y="0"/>
            <a:chExt cx="9427209" cy="170907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179732" y="-28575"/>
              <a:ext cx="8247477" cy="121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pc="140" sz="2800">
                  <a:solidFill>
                    <a:srgbClr val="F8FBFD"/>
                  </a:solidFill>
                  <a:latin typeface="Montserrat Classic"/>
                </a:rPr>
                <a:t>REMPLACER LES VALEURES MANQUANTES AVEC 0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79732" y="1104521"/>
              <a:ext cx="8247477" cy="604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90170"/>
              <a:ext cx="546100" cy="546100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7BCC7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10188893" y="3215086"/>
            <a:ext cx="7070407" cy="1281808"/>
            <a:chOff x="0" y="0"/>
            <a:chExt cx="9427209" cy="170907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179732" y="-28575"/>
              <a:ext cx="8247477" cy="121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pc="140" sz="2800">
                  <a:solidFill>
                    <a:srgbClr val="F8FBFD"/>
                  </a:solidFill>
                  <a:latin typeface="Montserrat Classic"/>
                </a:rPr>
                <a:t>METTRE EN LOWERCASE LES VARIABLES CATEGORIELLES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179732" y="1104521"/>
              <a:ext cx="8247477" cy="604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0" y="90170"/>
              <a:ext cx="546100" cy="546100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7BCC7"/>
              </a:solidFill>
            </p:spPr>
          </p:sp>
        </p:grpSp>
      </p:grpSp>
      <p:sp>
        <p:nvSpPr>
          <p:cNvPr name="TextBox 25" id="25"/>
          <p:cNvSpPr txBox="true"/>
          <p:nvPr/>
        </p:nvSpPr>
        <p:spPr>
          <a:xfrm rot="0">
            <a:off x="10028799" y="4024427"/>
            <a:ext cx="6185608" cy="47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0389505" y="7976492"/>
            <a:ext cx="7070407" cy="1335959"/>
            <a:chOff x="0" y="0"/>
            <a:chExt cx="9427209" cy="1781278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1179732" y="-28575"/>
              <a:ext cx="8247477" cy="1809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pc="140" sz="2800">
                  <a:solidFill>
                    <a:srgbClr val="F8FBFD"/>
                  </a:solidFill>
                  <a:latin typeface="Montserrat Classic"/>
                </a:rPr>
                <a:t>SUPPRIMER LES COLONNES NON NÉCESSAIRES ET LES VALEURS ABBERANTES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179732" y="1104521"/>
              <a:ext cx="8247477" cy="604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0" y="90170"/>
              <a:ext cx="546100" cy="546100"/>
              <a:chOff x="0" y="0"/>
              <a:chExt cx="6350000" cy="6350000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7BCC7"/>
              </a:solidFill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10188893" y="5623005"/>
            <a:ext cx="7070407" cy="1281808"/>
            <a:chOff x="0" y="0"/>
            <a:chExt cx="9427209" cy="1709077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1179732" y="-28575"/>
              <a:ext cx="8247477" cy="1213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pc="140" sz="2800">
                  <a:solidFill>
                    <a:srgbClr val="F8FBFD"/>
                  </a:solidFill>
                  <a:latin typeface="Montserrat Classic"/>
                </a:rPr>
                <a:t>CREATION DE  NOUVELLES COLONNES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179732" y="1104521"/>
              <a:ext cx="8247477" cy="604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0" y="90170"/>
              <a:ext cx="546100" cy="546100"/>
              <a:chOff x="0" y="0"/>
              <a:chExt cx="6350000" cy="6350000"/>
            </a:xfrm>
          </p:grpSpPr>
          <p:sp>
            <p:nvSpPr>
              <p:cNvPr name="Freeform 35" id="3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7BCC7"/>
              </a:solidFill>
            </p:spPr>
          </p:sp>
        </p:grpSp>
      </p:grpSp>
      <p:sp>
        <p:nvSpPr>
          <p:cNvPr name="TextBox 36" id="36"/>
          <p:cNvSpPr txBox="true"/>
          <p:nvPr/>
        </p:nvSpPr>
        <p:spPr>
          <a:xfrm rot="0">
            <a:off x="17783148" y="9544616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7727"/>
            <a:ext cx="16230600" cy="1250977"/>
            <a:chOff x="0" y="0"/>
            <a:chExt cx="21640800" cy="1667969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667969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10238" y="432737"/>
              <a:ext cx="13418119" cy="764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pc="179" sz="3600">
                  <a:solidFill>
                    <a:srgbClr val="053D57"/>
                  </a:solidFill>
                  <a:latin typeface="Montserrat Classic Bold"/>
                </a:rPr>
                <a:t>UNIVARIATE ANALYSIS - TARGET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6202692" y="9129102"/>
            <a:ext cx="1056608" cy="129198"/>
          </a:xfrm>
          <a:prstGeom prst="rect">
            <a:avLst/>
          </a:prstGeom>
          <a:solidFill>
            <a:srgbClr val="F8FBFD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23406" y="2939471"/>
            <a:ext cx="4241951" cy="288576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124" b="7239"/>
          <a:stretch>
            <a:fillRect/>
          </a:stretch>
        </p:blipFill>
        <p:spPr>
          <a:xfrm flipH="false" flipV="false" rot="0">
            <a:off x="10270746" y="2939471"/>
            <a:ext cx="4468063" cy="288576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92917" y="6062744"/>
            <a:ext cx="3774074" cy="380022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622507" y="6034322"/>
            <a:ext cx="3742849" cy="385706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5123406" y="2186753"/>
            <a:ext cx="5480190" cy="1034285"/>
            <a:chOff x="0" y="0"/>
            <a:chExt cx="7306920" cy="137904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7306920" cy="526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8"/>
                </a:lnSpc>
              </a:pPr>
              <a:r>
                <a:rPr lang="en-US" spc="250" sz="2506">
                  <a:solidFill>
                    <a:srgbClr val="F8FBFD"/>
                  </a:solidFill>
                  <a:latin typeface="Montserrat Light"/>
                </a:rPr>
                <a:t>TOTAL GHG EMISSIONS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20729"/>
              <a:ext cx="7306920" cy="458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6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70746" y="2186753"/>
            <a:ext cx="5760789" cy="1087243"/>
            <a:chOff x="0" y="0"/>
            <a:chExt cx="7681052" cy="144965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7681052" cy="561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25"/>
                </a:lnSpc>
              </a:pPr>
              <a:r>
                <a:rPr lang="en-US" spc="263" sz="2634">
                  <a:solidFill>
                    <a:srgbClr val="F8FBFD"/>
                  </a:solidFill>
                  <a:latin typeface="Montserrat Light"/>
                </a:rPr>
                <a:t>SITE ENERGY USE (KBTU)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70799"/>
              <a:ext cx="7681052" cy="478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08807" y="7682527"/>
            <a:ext cx="5480190" cy="1446574"/>
            <a:chOff x="0" y="0"/>
            <a:chExt cx="7306920" cy="192876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7306920" cy="1076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8"/>
                </a:lnSpc>
              </a:pPr>
              <a:r>
                <a:rPr lang="en-US" spc="250" sz="2506">
                  <a:solidFill>
                    <a:srgbClr val="F8FBFD"/>
                  </a:solidFill>
                  <a:latin typeface="Montserrat Light"/>
                </a:rPr>
                <a:t>AVEC</a:t>
              </a:r>
            </a:p>
            <a:p>
              <a:pPr>
                <a:lnSpc>
                  <a:spcPts val="3258"/>
                </a:lnSpc>
              </a:pPr>
              <a:r>
                <a:rPr lang="en-US" spc="250" sz="2506">
                  <a:solidFill>
                    <a:srgbClr val="F8FBFD"/>
                  </a:solidFill>
                  <a:latin typeface="Montserrat Light"/>
                </a:rPr>
                <a:t>TRASFORMATION LOG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470447"/>
              <a:ext cx="7306920" cy="458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62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8807" y="4109215"/>
            <a:ext cx="5480190" cy="1446574"/>
            <a:chOff x="0" y="0"/>
            <a:chExt cx="7306920" cy="192876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7306920" cy="1076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58"/>
                </a:lnSpc>
              </a:pPr>
              <a:r>
                <a:rPr lang="en-US" spc="250" sz="2506">
                  <a:solidFill>
                    <a:srgbClr val="F8FBFD"/>
                  </a:solidFill>
                  <a:latin typeface="Montserrat Light"/>
                </a:rPr>
                <a:t>SANS</a:t>
              </a:r>
            </a:p>
            <a:p>
              <a:pPr>
                <a:lnSpc>
                  <a:spcPts val="3258"/>
                </a:lnSpc>
              </a:pPr>
              <a:r>
                <a:rPr lang="en-US" spc="250" sz="2506">
                  <a:solidFill>
                    <a:srgbClr val="F8FBFD"/>
                  </a:solidFill>
                  <a:latin typeface="Montserrat Light"/>
                </a:rPr>
                <a:t>TRASFORMATION LOG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470447"/>
              <a:ext cx="7306920" cy="458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62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783148" y="9544616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7727"/>
            <a:ext cx="16230600" cy="1250977"/>
            <a:chOff x="0" y="0"/>
            <a:chExt cx="21640800" cy="1667969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667969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10238" y="432737"/>
              <a:ext cx="13418119" cy="764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pc="179" sz="3600">
                  <a:solidFill>
                    <a:srgbClr val="053D57"/>
                  </a:solidFill>
                  <a:latin typeface="Montserrat Classic Bold"/>
                </a:rPr>
                <a:t>UNIVARIATE ANALYSIS 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42557" y="3389582"/>
            <a:ext cx="7694902" cy="582316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168260" y="3389582"/>
            <a:ext cx="6706216" cy="595848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42557" y="2249079"/>
            <a:ext cx="7215180" cy="1904550"/>
            <a:chOff x="0" y="0"/>
            <a:chExt cx="9620240" cy="25394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9620240" cy="1420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F8FBFD"/>
                  </a:solidFill>
                  <a:latin typeface="Montserrat Light"/>
                </a:rPr>
                <a:t>LARGEST PROPERTY USE TYPE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35024"/>
              <a:ext cx="9620240" cy="604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68260" y="2249079"/>
            <a:ext cx="7215180" cy="1361733"/>
            <a:chOff x="0" y="0"/>
            <a:chExt cx="9620240" cy="181564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9620240" cy="696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F8FBFD"/>
                  </a:solidFill>
                  <a:latin typeface="Montserrat Light"/>
                </a:rPr>
                <a:t>PRIMARY PROPERTY TYPE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11269"/>
              <a:ext cx="9620240" cy="604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783148" y="9544616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3D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7727"/>
            <a:ext cx="16230600" cy="1250977"/>
            <a:chOff x="0" y="0"/>
            <a:chExt cx="21640800" cy="1667969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667969"/>
            </a:xfrm>
            <a:prstGeom prst="rect">
              <a:avLst/>
            </a:prstGeom>
            <a:solidFill>
              <a:srgbClr val="F8FBF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10238" y="432737"/>
              <a:ext cx="13418119" cy="764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pc="179" sz="3600">
                  <a:solidFill>
                    <a:srgbClr val="053D57"/>
                  </a:solidFill>
                  <a:latin typeface="Montserrat Classic Bold"/>
                </a:rPr>
                <a:t>UNIVARIATE ANALYSIS 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19023" y="2137290"/>
            <a:ext cx="10422751" cy="37190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219023" y="6155451"/>
            <a:ext cx="10422751" cy="361509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2137290"/>
            <a:ext cx="7215180" cy="1361733"/>
            <a:chOff x="0" y="0"/>
            <a:chExt cx="9620240" cy="181564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9620240" cy="696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F8FBFD"/>
                  </a:solidFill>
                  <a:latin typeface="Montserrat Light"/>
                </a:rPr>
                <a:t>NOMBRE D'IMMEUBLES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11269"/>
              <a:ext cx="9620240" cy="604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155451"/>
            <a:ext cx="7215180" cy="1361733"/>
            <a:chOff x="0" y="0"/>
            <a:chExt cx="9620240" cy="181564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9620240" cy="696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pc="330" sz="3300">
                  <a:solidFill>
                    <a:srgbClr val="F8FBFD"/>
                  </a:solidFill>
                  <a:latin typeface="Montserrat Light"/>
                </a:rPr>
                <a:t>NOMBRE D'ÉTAGES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11269"/>
              <a:ext cx="9620240" cy="604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783148" y="9544616"/>
            <a:ext cx="24651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DAEycJHDy5Q</dc:identifier>
  <dcterms:modified xsi:type="dcterms:W3CDTF">2011-08-01T06:04:30Z</dcterms:modified>
  <cp:revision>1</cp:revision>
  <dc:title>Anticipez les besoins en consommation électrique de bâtiments</dc:title>
</cp:coreProperties>
</file>